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3" r:id="rId3"/>
    <p:sldId id="257" r:id="rId4"/>
    <p:sldId id="258" r:id="rId5"/>
    <p:sldId id="259" r:id="rId6"/>
    <p:sldId id="264" r:id="rId7"/>
    <p:sldId id="260" r:id="rId8"/>
    <p:sldId id="265" r:id="rId9"/>
    <p:sldId id="262" r:id="rId10"/>
    <p:sldId id="267" r:id="rId11"/>
    <p:sldId id="266" r:id="rId12"/>
    <p:sldId id="269" r:id="rId13"/>
    <p:sldId id="268" r:id="rId14"/>
    <p:sldId id="2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74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12/12/2018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600" y="2130426"/>
            <a:ext cx="8128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600" y="4038600"/>
            <a:ext cx="8128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3" descr="C:\Users\pryan4\Downloads\want-impact-public-health-help-shape-journey-ahead\OHDSI logo with text - vertical - colored.png">
            <a:extLst>
              <a:ext uri="{FF2B5EF4-FFF2-40B4-BE49-F238E27FC236}">
                <a16:creationId xmlns:a16="http://schemas.microsoft.com/office/drawing/2014/main" id="{E7554C83-E62F-48C0-8308-2B4788DD0E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47800"/>
            <a:ext cx="3451860" cy="4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E51E90-0C4E-473C-AC0E-58AA21A6B7FD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8E27D786-324D-4E22-B525-044E22AFE8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6704EB07-5162-4E35-A2EB-81F553E396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7E808-9302-4B4C-9AD7-0211CD846277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1A5E6E12-2FC3-42E8-8BB6-3627951F88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FBDDB2-0751-4639-B11D-C8B98E7ACF92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F1865-3EF1-48A0-9F37-5FB0798E68D5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09A03D4B-1AF1-4F2F-A794-7D4F3F3D12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1005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OhdsiStudie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ohdsi.org/MethodEvalViewer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hdsi.github.io/MethodsLibrary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TheBookOfOhds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OHDSI updates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Network studies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How to share study code</a:t>
            </a:r>
          </a:p>
        </p:txBody>
      </p:sp>
    </p:spTree>
    <p:extLst>
      <p:ext uri="{BB962C8B-B14F-4D97-AF65-F5344CB8AC3E}">
        <p14:creationId xmlns:p14="http://schemas.microsoft.com/office/powerpoint/2010/main" val="638792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F3566-BCE2-4937-9B90-650AF7878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 study code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F36C43-6B7B-40E9-B4BA-CC86FA1073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What is shared?</a:t>
            </a:r>
          </a:p>
          <a:p>
            <a:r>
              <a:rPr lang="en-US" dirty="0"/>
              <a:t>R package per study (with dependencies)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How is it shared?</a:t>
            </a:r>
          </a:p>
          <a:p>
            <a:r>
              <a:rPr lang="en-US" dirty="0"/>
              <a:t>Previously: </a:t>
            </a:r>
            <a:r>
              <a:rPr lang="en-US" dirty="0" err="1"/>
              <a:t>StudyProtocolSandbox</a:t>
            </a:r>
            <a:r>
              <a:rPr lang="en-US" dirty="0"/>
              <a:t> + </a:t>
            </a:r>
            <a:r>
              <a:rPr lang="en-US" dirty="0" err="1"/>
              <a:t>StudyProtocols</a:t>
            </a:r>
            <a:endParaRPr lang="en-US" dirty="0"/>
          </a:p>
          <a:p>
            <a:r>
              <a:rPr lang="en-US" dirty="0"/>
              <a:t>Now: </a:t>
            </a:r>
            <a:r>
              <a:rPr lang="en-US" dirty="0" err="1"/>
              <a:t>OhdsiStudies</a:t>
            </a:r>
            <a:r>
              <a:rPr lang="en-US" dirty="0"/>
              <a:t> using submodules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https://github.com/OHDSI/OhdsiStudies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41038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F2D30-ABFE-4F36-AA29-FBDDBED40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ways to share code?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B673BE-A0CD-4E8C-8CF9-702D757AB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Chan: how is this envisioned in FEEDER?</a:t>
            </a:r>
          </a:p>
        </p:txBody>
      </p:sp>
    </p:spTree>
    <p:extLst>
      <p:ext uri="{BB962C8B-B14F-4D97-AF65-F5344CB8AC3E}">
        <p14:creationId xmlns:p14="http://schemas.microsoft.com/office/powerpoint/2010/main" val="1559939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9F2F5-7A2F-4D0F-8B5A-93C05BB5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for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1E6C7-7304-49D0-AC6D-752C676B2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05059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302F8-4C50-49A2-83BD-E553372C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workgroup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0DDF7-AC4A-4709-A9A3-3FF7CED25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Eastern hemisphere: </a:t>
            </a:r>
            <a:r>
              <a:rPr lang="en-US" b="1" dirty="0"/>
              <a:t>January 9</a:t>
            </a:r>
          </a:p>
          <a:p>
            <a:r>
              <a:rPr lang="en-US" dirty="0"/>
              <a:t>3pm Hong Kong / Taiwan</a:t>
            </a:r>
          </a:p>
          <a:p>
            <a:r>
              <a:rPr lang="en-US" dirty="0"/>
              <a:t>4pm South Korea</a:t>
            </a:r>
          </a:p>
          <a:p>
            <a:r>
              <a:rPr lang="en-US" dirty="0"/>
              <a:t>5:30pm Adelaide</a:t>
            </a:r>
          </a:p>
          <a:p>
            <a:r>
              <a:rPr lang="en-US" dirty="0"/>
              <a:t>8am Central European time</a:t>
            </a:r>
          </a:p>
          <a:p>
            <a:r>
              <a:rPr lang="en-US" dirty="0"/>
              <a:t>7am UK time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Western hemisphere: December 20</a:t>
            </a:r>
          </a:p>
          <a:p>
            <a:r>
              <a:rPr lang="en-US" dirty="0"/>
              <a:t>6pm Central European time</a:t>
            </a:r>
          </a:p>
          <a:p>
            <a:r>
              <a:rPr lang="en-US" dirty="0"/>
              <a:t>12pm New York</a:t>
            </a:r>
          </a:p>
          <a:p>
            <a:r>
              <a:rPr lang="en-US" dirty="0"/>
              <a:t>9am Los Angeles / Stanford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CC1DDB-D751-49EE-9EC3-ADA169126D88}"/>
              </a:ext>
            </a:extLst>
          </p:cNvPr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24842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Method Evaluation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97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45D22-0386-4C6B-9967-8115A86396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 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4505A3-032A-4ADA-A6E4-6A495FC9F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Time line</a:t>
            </a:r>
          </a:p>
          <a:p>
            <a:r>
              <a:rPr lang="en-US" dirty="0"/>
              <a:t>OHDSI Method Evaluation Task Force</a:t>
            </a:r>
          </a:p>
          <a:p>
            <a:r>
              <a:rPr lang="en-US" dirty="0"/>
              <a:t>Two posters at OHDSI Symposium 2017</a:t>
            </a:r>
          </a:p>
          <a:p>
            <a:r>
              <a:rPr lang="en-US" dirty="0"/>
              <a:t>About to submit paper to Harvard Data Science Review</a:t>
            </a:r>
          </a:p>
        </p:txBody>
      </p:sp>
    </p:spTree>
    <p:extLst>
      <p:ext uri="{BB962C8B-B14F-4D97-AF65-F5344CB8AC3E}">
        <p14:creationId xmlns:p14="http://schemas.microsoft.com/office/powerpoint/2010/main" val="3141584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F3AAC-A609-406C-868E-53CBC4012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403407-037A-4421-B938-628608A68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19201"/>
            <a:ext cx="4800600" cy="5029199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sz="2400" b="1" dirty="0"/>
              <a:t>Gold standard</a:t>
            </a:r>
          </a:p>
          <a:p>
            <a:r>
              <a:rPr lang="en-US" sz="2400" dirty="0"/>
              <a:t>200 real negative controls</a:t>
            </a:r>
          </a:p>
          <a:p>
            <a:r>
              <a:rPr lang="en-US" sz="2400" dirty="0"/>
              <a:t>600 synthetic positive controls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Methods</a:t>
            </a:r>
            <a:endParaRPr lang="en-US" sz="2400" dirty="0"/>
          </a:p>
          <a:p>
            <a:pPr marL="457200" indent="-457200"/>
            <a:r>
              <a:rPr lang="en-US" sz="2400" dirty="0" err="1"/>
              <a:t>CohortMethod</a:t>
            </a:r>
            <a:endParaRPr lang="en-US" sz="2400" dirty="0"/>
          </a:p>
          <a:p>
            <a:pPr marL="457200" indent="-457200"/>
            <a:r>
              <a:rPr lang="en-US" sz="2400" dirty="0" err="1"/>
              <a:t>SelfControlledCohort</a:t>
            </a:r>
            <a:endParaRPr lang="en-US" sz="2400" dirty="0"/>
          </a:p>
          <a:p>
            <a:pPr marL="457200" indent="-457200"/>
            <a:r>
              <a:rPr lang="en-US" sz="2400" dirty="0" err="1"/>
              <a:t>CaseControl</a:t>
            </a:r>
            <a:endParaRPr lang="en-US" sz="2400" dirty="0"/>
          </a:p>
          <a:p>
            <a:pPr marL="457200" indent="-457200"/>
            <a:r>
              <a:rPr lang="en-US" sz="2400" dirty="0" err="1"/>
              <a:t>CaseCrossover</a:t>
            </a:r>
            <a:endParaRPr lang="en-US" sz="2400" dirty="0"/>
          </a:p>
          <a:p>
            <a:pPr marL="457200" indent="-457200"/>
            <a:r>
              <a:rPr lang="en-US" sz="2400" dirty="0" err="1"/>
              <a:t>SelfControlledCaseSeries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423283-2031-4E48-A26E-AF4626074697}"/>
              </a:ext>
            </a:extLst>
          </p:cNvPr>
          <p:cNvSpPr txBox="1"/>
          <p:nvPr/>
        </p:nvSpPr>
        <p:spPr>
          <a:xfrm>
            <a:off x="5791200" y="1219201"/>
            <a:ext cx="59436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20425A"/>
                </a:solidFill>
              </a:rPr>
              <a:t>Metrics</a:t>
            </a:r>
            <a:endParaRPr lang="en-US" sz="2400" dirty="0">
              <a:solidFill>
                <a:srgbClr val="20425A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Area under the ROC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Coverage of the 95% confidence interval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Mean precision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Mean Squared Error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Type I and II errors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Fraction non-estimable</a:t>
            </a:r>
          </a:p>
          <a:p>
            <a:pPr lvl="0">
              <a:spcBef>
                <a:spcPct val="20000"/>
              </a:spcBef>
            </a:pPr>
            <a:endParaRPr lang="en-US" sz="2000" dirty="0">
              <a:solidFill>
                <a:srgbClr val="20425A"/>
              </a:solidFill>
            </a:endParaRPr>
          </a:p>
          <a:p>
            <a:pPr lvl="0">
              <a:spcBef>
                <a:spcPct val="20000"/>
              </a:spcBef>
            </a:pPr>
            <a:r>
              <a:rPr lang="en-US" sz="2400" b="1" dirty="0">
                <a:solidFill>
                  <a:srgbClr val="20425A"/>
                </a:solidFill>
              </a:rPr>
              <a:t>Databases</a:t>
            </a:r>
            <a:endParaRPr lang="en-US" sz="2400" dirty="0">
              <a:solidFill>
                <a:srgbClr val="20425A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IBM MarketScan CCAE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IBM MarketScan MDCR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JMDC</a:t>
            </a:r>
          </a:p>
          <a:p>
            <a:pPr marL="342900" lvl="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Optum </a:t>
            </a:r>
            <a:r>
              <a:rPr lang="en-US" sz="2400" dirty="0" err="1">
                <a:solidFill>
                  <a:srgbClr val="20425A"/>
                </a:solidFill>
              </a:rPr>
              <a:t>PanTher</a:t>
            </a:r>
            <a:endParaRPr lang="en-US" sz="2400" dirty="0">
              <a:solidFill>
                <a:srgbClr val="20425A"/>
              </a:solidFill>
            </a:endParaRPr>
          </a:p>
          <a:p>
            <a:endParaRPr lang="en-US" sz="2400" dirty="0">
              <a:solidFill>
                <a:srgbClr val="20425A"/>
              </a:solidFill>
            </a:endParaRP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36473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D19A4-8445-4C15-B0AA-28D6121C6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920E7-C334-427D-ADCB-3F7F83C42F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>
                <a:hlinkClick r:id="rId2"/>
              </a:rPr>
              <a:t>http://data.ohdsi.org/MethodEvalViewer/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Key findings:</a:t>
            </a:r>
          </a:p>
          <a:p>
            <a:r>
              <a:rPr lang="en-US" sz="2400" dirty="0"/>
              <a:t>All have poor coverage / type I error (without calibration)</a:t>
            </a:r>
          </a:p>
          <a:p>
            <a:r>
              <a:rPr lang="en-US" sz="2400" dirty="0"/>
              <a:t>IPTW almost as bad as no adjustment</a:t>
            </a:r>
          </a:p>
          <a:p>
            <a:r>
              <a:rPr lang="en-US" sz="2400" dirty="0" err="1"/>
              <a:t>PanTher</a:t>
            </a:r>
            <a:r>
              <a:rPr lang="en-US" sz="2400" dirty="0"/>
              <a:t> biased for most methods due to observation time issues</a:t>
            </a:r>
          </a:p>
          <a:p>
            <a:r>
              <a:rPr lang="en-US" sz="2400" dirty="0"/>
              <a:t>Best methods (highest AUC + highest precision after calibration) are self-controlled methods (specifically: MSCCS)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3452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Methods Library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85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56F37-8C33-4988-B2B0-9B4687788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Library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ACD9C-B0BC-442E-8E92-D92A9A5954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core set of OHDSI R packages</a:t>
            </a:r>
          </a:p>
          <a:p>
            <a:r>
              <a:rPr lang="en-US" dirty="0"/>
              <a:t>For population-level estimation and patient-level prediction</a:t>
            </a:r>
          </a:p>
          <a:p>
            <a:r>
              <a:rPr lang="en-US" dirty="0"/>
              <a:t>Moving deployment to CRAN </a:t>
            </a:r>
          </a:p>
          <a:p>
            <a:r>
              <a:rPr lang="en-US" dirty="0"/>
              <a:t>Production-level</a:t>
            </a:r>
          </a:p>
          <a:p>
            <a:pPr lvl="1"/>
            <a:r>
              <a:rPr lang="en-US" dirty="0"/>
              <a:t>Unit tested</a:t>
            </a:r>
          </a:p>
          <a:p>
            <a:pPr lvl="1"/>
            <a:r>
              <a:rPr lang="en-US" dirty="0"/>
              <a:t>Evaluated in the Methods Evaluation</a:t>
            </a:r>
          </a:p>
          <a:p>
            <a:pPr lvl="1"/>
            <a:r>
              <a:rPr lang="en-US" dirty="0"/>
              <a:t>Well-documented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https://ohdsi.github.io/MethodsLibrary/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3218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F898E01-7E16-40B7-B94F-D8F22C45C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Book of OHDSI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224D483-90F7-46D6-9AF0-4B0346B5724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896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8EEE0-7D5B-4692-A532-E2BC5C0A0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Book of OHDSI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A6C82E-5894-455F-B169-CFED829106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/>
              <a:t>Central knowledge repository</a:t>
            </a:r>
          </a:p>
          <a:p>
            <a:pPr lvl="1"/>
            <a:r>
              <a:rPr lang="en-US" sz="2400" dirty="0"/>
              <a:t>OHDSI community</a:t>
            </a:r>
          </a:p>
          <a:p>
            <a:pPr lvl="1"/>
            <a:r>
              <a:rPr lang="en-US" sz="2400" dirty="0"/>
              <a:t>CDM + Vocabulary + conventions (THEMIS)</a:t>
            </a:r>
          </a:p>
          <a:p>
            <a:pPr lvl="1"/>
            <a:r>
              <a:rPr lang="en-US" sz="2400" dirty="0"/>
              <a:t>ATLAS + R packages</a:t>
            </a:r>
          </a:p>
          <a:p>
            <a:pPr lvl="1"/>
            <a:r>
              <a:rPr lang="en-US" sz="2400" dirty="0"/>
              <a:t>Characterization + Population-level estimation + Patient-level prediction</a:t>
            </a:r>
          </a:p>
          <a:p>
            <a:pPr lvl="1"/>
            <a:r>
              <a:rPr lang="en-US" sz="2400" dirty="0"/>
              <a:t>Network studies</a:t>
            </a:r>
          </a:p>
          <a:p>
            <a:r>
              <a:rPr lang="en-US" sz="2800" dirty="0"/>
              <a:t>Can be used in classroom</a:t>
            </a:r>
          </a:p>
          <a:p>
            <a:r>
              <a:rPr lang="en-US" sz="2800" dirty="0"/>
              <a:t>Community developed through GitHub + </a:t>
            </a:r>
            <a:r>
              <a:rPr lang="en-US" sz="2800" dirty="0" err="1"/>
              <a:t>bookdown</a:t>
            </a:r>
            <a:endParaRPr lang="en-US" sz="2800" dirty="0"/>
          </a:p>
          <a:p>
            <a:r>
              <a:rPr lang="en-US" sz="2800" dirty="0"/>
              <a:t>Could print in paper later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2800" dirty="0">
                <a:hlinkClick r:id="rId2"/>
              </a:rPr>
              <a:t>https://github.com/OHDSI/TheBookOfOhdsi</a:t>
            </a:r>
            <a:r>
              <a:rPr lang="en-US" sz="2800" dirty="0"/>
              <a:t>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02094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371</Words>
  <Application>Microsoft Office PowerPoint</Application>
  <PresentationFormat>Widescreen</PresentationFormat>
  <Paragraphs>99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OHDSI updates</vt:lpstr>
      <vt:lpstr>Method Evaluation</vt:lpstr>
      <vt:lpstr>Method Evaluation</vt:lpstr>
      <vt:lpstr>Evaluation</vt:lpstr>
      <vt:lpstr>Results</vt:lpstr>
      <vt:lpstr>Methods Library</vt:lpstr>
      <vt:lpstr>Methods Library</vt:lpstr>
      <vt:lpstr>Book of OHDSI</vt:lpstr>
      <vt:lpstr>Book of OHDSI</vt:lpstr>
      <vt:lpstr>Network studies</vt:lpstr>
      <vt:lpstr>Sharing study code</vt:lpstr>
      <vt:lpstr>Other ways to share code?</vt:lpstr>
      <vt:lpstr>Topics for next meeting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23</cp:revision>
  <dcterms:created xsi:type="dcterms:W3CDTF">2013-12-30T14:14:20Z</dcterms:created>
  <dcterms:modified xsi:type="dcterms:W3CDTF">2018-12-12T05:58:11Z</dcterms:modified>
</cp:coreProperties>
</file>